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0820CF-B880-4189-942D-D702A7CBA730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数字</a:t>
            </a:r>
            <a:r>
              <a:rPr lang="zh-CN" altLang="en-US" dirty="0" smtClean="0"/>
              <a:t>钟课程设计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指导老师：</a:t>
            </a:r>
            <a:r>
              <a:rPr lang="en-US" altLang="zh-CN" dirty="0" smtClean="0"/>
              <a:t>XXX</a:t>
            </a:r>
          </a:p>
          <a:p>
            <a:r>
              <a:rPr lang="zh-CN" altLang="en-US" dirty="0"/>
              <a:t>信息</a:t>
            </a:r>
            <a:r>
              <a:rPr lang="zh-CN" altLang="en-US" dirty="0" smtClean="0"/>
              <a:t>院</a:t>
            </a:r>
            <a:r>
              <a:rPr lang="en-US" altLang="zh-CN" dirty="0" smtClean="0"/>
              <a:t>-</a:t>
            </a:r>
            <a:r>
              <a:rPr lang="zh-CN" altLang="en-US" dirty="0" smtClean="0"/>
              <a:t>电子信息工程系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53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24</a:t>
            </a:r>
            <a:r>
              <a:rPr lang="zh-CN" altLang="en-US" dirty="0" smtClean="0"/>
              <a:t>进制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015008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位，应该用</a:t>
            </a:r>
            <a:r>
              <a:rPr lang="en-US" altLang="zh-CN" dirty="0" smtClean="0"/>
              <a:t>2</a:t>
            </a:r>
            <a:r>
              <a:rPr lang="zh-CN" altLang="en-US" dirty="0" smtClean="0"/>
              <a:t>片</a:t>
            </a:r>
            <a:r>
              <a:rPr lang="en-US" altLang="zh-CN" dirty="0" smtClean="0"/>
              <a:t>161</a:t>
            </a:r>
            <a:r>
              <a:rPr lang="zh-CN" altLang="en-US" dirty="0" smtClean="0"/>
              <a:t>芯片，个位是</a:t>
            </a:r>
            <a:r>
              <a:rPr lang="en-US" altLang="zh-CN" dirty="0" smtClean="0"/>
              <a:t>10</a:t>
            </a:r>
            <a:r>
              <a:rPr lang="zh-CN" altLang="en-US" dirty="0" smtClean="0"/>
              <a:t>进制，十位是</a:t>
            </a:r>
            <a:r>
              <a:rPr lang="en-US" altLang="zh-CN" dirty="0" smtClean="0"/>
              <a:t>2</a:t>
            </a:r>
            <a:r>
              <a:rPr lang="zh-CN" altLang="en-US" dirty="0" smtClean="0"/>
              <a:t>进制。</a:t>
            </a:r>
            <a:endParaRPr lang="en-US" altLang="zh-CN" dirty="0" smtClean="0"/>
          </a:p>
          <a:p>
            <a:r>
              <a:rPr lang="zh-CN" altLang="en-US" dirty="0" smtClean="0"/>
              <a:t>但是计数到</a:t>
            </a:r>
            <a:r>
              <a:rPr lang="en-US" altLang="zh-CN" dirty="0" smtClean="0">
                <a:solidFill>
                  <a:srgbClr val="FF0000"/>
                </a:solidFill>
              </a:rPr>
              <a:t>24</a:t>
            </a:r>
            <a:r>
              <a:rPr lang="zh-CN" altLang="en-US" dirty="0" smtClean="0"/>
              <a:t>时，</a:t>
            </a:r>
            <a:r>
              <a:rPr lang="zh-CN" altLang="en-US" dirty="0" smtClean="0">
                <a:solidFill>
                  <a:srgbClr val="FF0000"/>
                </a:solidFill>
              </a:rPr>
              <a:t>必须清零</a:t>
            </a:r>
            <a:r>
              <a:rPr lang="zh-CN" altLang="en-US" dirty="0" smtClean="0"/>
              <a:t>。（最多显示</a:t>
            </a:r>
            <a:r>
              <a:rPr lang="en-US" altLang="zh-CN" dirty="0" smtClean="0">
                <a:solidFill>
                  <a:srgbClr val="FF0000"/>
                </a:solidFill>
              </a:rPr>
              <a:t>23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r>
              <a:rPr lang="zh-CN" altLang="en-US" dirty="0" smtClean="0"/>
              <a:t>“</a:t>
            </a:r>
            <a:r>
              <a:rPr lang="en-US" altLang="zh-CN" dirty="0" smtClean="0"/>
              <a:t>2</a:t>
            </a:r>
            <a:r>
              <a:rPr lang="zh-CN" altLang="en-US" dirty="0" smtClean="0"/>
              <a:t>”的计数脉冲由“</a:t>
            </a:r>
            <a:r>
              <a:rPr lang="en-US" altLang="zh-CN" dirty="0" smtClean="0"/>
              <a:t>4</a:t>
            </a:r>
            <a:r>
              <a:rPr lang="zh-CN" altLang="en-US" dirty="0" smtClean="0"/>
              <a:t>”提供，“</a:t>
            </a:r>
            <a:r>
              <a:rPr lang="en-US" altLang="zh-CN" dirty="0" smtClean="0"/>
              <a:t>4</a:t>
            </a:r>
            <a:r>
              <a:rPr lang="zh-CN" altLang="en-US" dirty="0" smtClean="0"/>
              <a:t>”的脉冲由前面的“</a:t>
            </a:r>
            <a:r>
              <a:rPr lang="en-US" altLang="zh-CN" dirty="0" smtClean="0"/>
              <a:t>6</a:t>
            </a:r>
            <a:r>
              <a:rPr lang="zh-CN" altLang="en-US" dirty="0" smtClean="0"/>
              <a:t>”提供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3483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5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24+60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354"/>
            <a:ext cx="4392488" cy="48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4103948" y="4523372"/>
            <a:ext cx="468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6228184" y="692696"/>
            <a:ext cx="2304256" cy="221305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注意进位脉冲的关系与</a:t>
            </a:r>
            <a:r>
              <a:rPr lang="zh-CN" altLang="en-US" dirty="0" smtClean="0">
                <a:solidFill>
                  <a:srgbClr val="FF0000"/>
                </a:solidFill>
              </a:rPr>
              <a:t>时机（时机就是低位</a:t>
            </a:r>
            <a:r>
              <a:rPr lang="zh-CN" altLang="en-US" b="1" dirty="0" smtClean="0">
                <a:solidFill>
                  <a:srgbClr val="FF0000"/>
                </a:solidFill>
              </a:rPr>
              <a:t>清零</a:t>
            </a:r>
            <a:r>
              <a:rPr lang="zh-CN" altLang="en-US" dirty="0" smtClean="0">
                <a:solidFill>
                  <a:srgbClr val="FF0000"/>
                </a:solidFill>
              </a:rPr>
              <a:t>的瞬间）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数字的显示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648072"/>
          </a:xfrm>
        </p:spPr>
        <p:txBody>
          <a:bodyPr/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段数码显示管</a:t>
            </a:r>
            <a:r>
              <a:rPr lang="en-US" altLang="zh-CN" dirty="0" smtClean="0"/>
              <a:t>+CD4511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087861" cy="431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6505981" y="1041602"/>
            <a:ext cx="2304256" cy="44756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问题来了：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左边</a:t>
            </a:r>
            <a:r>
              <a:rPr lang="en-US" altLang="zh-CN" dirty="0" smtClean="0">
                <a:solidFill>
                  <a:srgbClr val="FF0000"/>
                </a:solidFill>
              </a:rPr>
              <a:t>24</a:t>
            </a:r>
            <a:r>
              <a:rPr lang="zh-CN" altLang="en-US" dirty="0" smtClean="0">
                <a:solidFill>
                  <a:srgbClr val="FF0000"/>
                </a:solidFill>
              </a:rPr>
              <a:t>进制电路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相似的</a:t>
            </a:r>
            <a:r>
              <a:rPr lang="en-US" altLang="zh-CN" dirty="0" smtClean="0">
                <a:solidFill>
                  <a:srgbClr val="FF0000"/>
                </a:solidFill>
              </a:rPr>
              <a:t>60</a:t>
            </a:r>
            <a:r>
              <a:rPr lang="zh-CN" altLang="en-US" dirty="0" smtClean="0">
                <a:solidFill>
                  <a:srgbClr val="FF0000"/>
                </a:solidFill>
              </a:rPr>
              <a:t>进制电路，简单的数字钟就实现了！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这太</a:t>
            </a:r>
            <a:r>
              <a:rPr lang="en-US" altLang="zh-CN" dirty="0" smtClean="0">
                <a:solidFill>
                  <a:srgbClr val="FF0000"/>
                </a:solidFill>
              </a:rPr>
              <a:t>easy</a:t>
            </a:r>
            <a:r>
              <a:rPr lang="zh-CN" altLang="en-US" dirty="0" smtClean="0">
                <a:solidFill>
                  <a:srgbClr val="FF0000"/>
                </a:solidFill>
              </a:rPr>
              <a:t>了，体现不出大家的实力及本课程设计的价值。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Let’s go on</a:t>
            </a:r>
            <a:r>
              <a:rPr lang="zh-CN" altLang="en-US" dirty="0" smtClean="0">
                <a:solidFill>
                  <a:srgbClr val="FF0000"/>
                </a:solidFill>
              </a:rPr>
              <a:t>！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94376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扫描法显示</a:t>
            </a:r>
            <a:r>
              <a:rPr lang="en-US" altLang="zh-CN" dirty="0" smtClean="0"/>
              <a:t>7</a:t>
            </a:r>
            <a:r>
              <a:rPr lang="zh-CN" altLang="en-US" dirty="0" smtClean="0"/>
              <a:t>段</a:t>
            </a:r>
            <a:r>
              <a:rPr lang="en-US" altLang="zh-CN" dirty="0" smtClean="0"/>
              <a:t>4</a:t>
            </a:r>
            <a:r>
              <a:rPr lang="zh-CN" altLang="en-US" dirty="0" smtClean="0"/>
              <a:t>位数码管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3356992"/>
            <a:ext cx="7543800" cy="18002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1,2,3,4</a:t>
            </a:r>
            <a:r>
              <a:rPr lang="zh-CN" altLang="en-US" dirty="0"/>
              <a:t>管</a:t>
            </a:r>
            <a:r>
              <a:rPr lang="zh-CN" altLang="en-US" dirty="0" smtClean="0"/>
              <a:t>脚为各自的“地”，共用</a:t>
            </a:r>
            <a:r>
              <a:rPr lang="en-US" altLang="zh-CN" dirty="0" err="1" smtClean="0"/>
              <a:t>abcdefg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给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号管脚提供低电平，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号数码管正常显示。如果</a:t>
            </a:r>
            <a:r>
              <a:rPr lang="en-US" altLang="zh-CN" dirty="0" smtClean="0"/>
              <a:t>1234</a:t>
            </a:r>
            <a:r>
              <a:rPr lang="zh-CN" altLang="en-US" dirty="0" smtClean="0"/>
              <a:t>同时低电平，则同时工作，且显示相同的数字，如果轮流给</a:t>
            </a:r>
            <a:r>
              <a:rPr lang="en-US" altLang="zh-CN" dirty="0" smtClean="0"/>
              <a:t>1234</a:t>
            </a:r>
            <a:r>
              <a:rPr lang="zh-CN" altLang="en-US" dirty="0" smtClean="0"/>
              <a:t>低电平，数码管则轮流显示。在轮流的“时机”，给予不同的</a:t>
            </a:r>
            <a:r>
              <a:rPr lang="en-US" altLang="zh-CN" dirty="0" err="1" smtClean="0"/>
              <a:t>abcdefg</a:t>
            </a:r>
            <a:r>
              <a:rPr lang="zh-CN" altLang="en-US" dirty="0" smtClean="0"/>
              <a:t>，则显示不同的数字。</a:t>
            </a:r>
            <a:endParaRPr lang="en-US" altLang="zh-CN" dirty="0" smtClean="0"/>
          </a:p>
          <a:p>
            <a:r>
              <a:rPr lang="zh-CN" altLang="en-US" dirty="0" smtClean="0"/>
              <a:t>扫描法的本质是快速轮流显示，欺骗肉眼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61055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1600"/>
            <a:ext cx="37623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94376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扫描法显示</a:t>
            </a:r>
            <a:r>
              <a:rPr lang="en-US" altLang="zh-CN" dirty="0" smtClean="0"/>
              <a:t>7</a:t>
            </a:r>
            <a:r>
              <a:rPr lang="zh-CN" altLang="en-US" dirty="0" smtClean="0"/>
              <a:t>段</a:t>
            </a:r>
            <a:r>
              <a:rPr lang="en-US" altLang="zh-CN" dirty="0" smtClean="0"/>
              <a:t>4</a:t>
            </a:r>
            <a:r>
              <a:rPr lang="zh-CN" altLang="en-US" dirty="0" smtClean="0"/>
              <a:t>位数码管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85" y="836711"/>
            <a:ext cx="5885273" cy="231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3384376" cy="79208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既然要轮流给</a:t>
            </a:r>
            <a:r>
              <a:rPr lang="en-US" altLang="zh-CN" dirty="0" smtClean="0"/>
              <a:t>1234</a:t>
            </a:r>
            <a:r>
              <a:rPr lang="zh-CN" altLang="en-US" dirty="0" smtClean="0"/>
              <a:t>低电平，则立刻想到</a:t>
            </a:r>
            <a:r>
              <a:rPr lang="en-US" altLang="zh-CN" dirty="0" smtClean="0"/>
              <a:t>138</a:t>
            </a:r>
            <a:r>
              <a:rPr lang="zh-CN" altLang="en-US" dirty="0" smtClean="0"/>
              <a:t>译码器。</a:t>
            </a:r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" y="2274310"/>
            <a:ext cx="40862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3670"/>
            <a:ext cx="26289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323528" y="4581128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只需</a:t>
            </a:r>
            <a:r>
              <a:rPr lang="en-US" altLang="zh-CN" dirty="0" smtClean="0"/>
              <a:t>Y0-Y3</a:t>
            </a:r>
            <a:r>
              <a:rPr lang="zh-CN" altLang="en-US" dirty="0" smtClean="0"/>
              <a:t>四位即可。</a:t>
            </a:r>
            <a:endParaRPr lang="en-US" altLang="zh-CN" dirty="0" smtClean="0"/>
          </a:p>
          <a:p>
            <a:r>
              <a:rPr lang="zh-CN" altLang="en-US" dirty="0" smtClean="0"/>
              <a:t>思考：难道你要手动输入</a:t>
            </a:r>
            <a:r>
              <a:rPr lang="en-US" altLang="zh-CN" dirty="0" smtClean="0"/>
              <a:t>ABC</a:t>
            </a:r>
            <a:r>
              <a:rPr lang="zh-CN" altLang="en-US" dirty="0" smtClean="0"/>
              <a:t>？</a:t>
            </a:r>
            <a:r>
              <a:rPr lang="en-US" altLang="zh-CN" dirty="0" smtClean="0"/>
              <a:t>Low</a:t>
            </a:r>
            <a:r>
              <a:rPr lang="zh-CN" altLang="en-US" dirty="0" smtClean="0"/>
              <a:t>吗？你手速够吗？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840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94376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扫描法显示</a:t>
            </a:r>
            <a:r>
              <a:rPr lang="en-US" altLang="zh-CN" dirty="0" smtClean="0"/>
              <a:t>7</a:t>
            </a:r>
            <a:r>
              <a:rPr lang="zh-CN" altLang="en-US" dirty="0" smtClean="0"/>
              <a:t>段</a:t>
            </a:r>
            <a:r>
              <a:rPr lang="en-US" altLang="zh-CN" dirty="0" smtClean="0"/>
              <a:t>4</a:t>
            </a:r>
            <a:r>
              <a:rPr lang="zh-CN" altLang="en-US" dirty="0" smtClean="0"/>
              <a:t>位数码管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710557"/>
            <a:ext cx="2736304" cy="144016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CBA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000-011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Y0-Y3</a:t>
            </a:r>
            <a:endParaRPr lang="en-US" altLang="zh-CN" dirty="0" smtClean="0"/>
          </a:p>
          <a:p>
            <a:r>
              <a:rPr lang="zh-CN" altLang="en-US" dirty="0"/>
              <a:t>又是</a:t>
            </a:r>
            <a:r>
              <a:rPr lang="zh-CN" altLang="en-US" dirty="0" smtClean="0"/>
              <a:t>循环计数，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进制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你又想到了</a:t>
            </a:r>
            <a:r>
              <a:rPr lang="en-US" altLang="zh-CN" dirty="0" smtClean="0"/>
              <a:t>161</a:t>
            </a:r>
            <a:r>
              <a:rPr lang="zh-CN" altLang="en-US" dirty="0" smtClean="0"/>
              <a:t>计数器</a:t>
            </a: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02" y="1268760"/>
            <a:ext cx="5976664" cy="376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94376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扫描法显示</a:t>
            </a:r>
            <a:r>
              <a:rPr lang="en-US" altLang="zh-CN" dirty="0" smtClean="0"/>
              <a:t>7</a:t>
            </a:r>
            <a:r>
              <a:rPr lang="zh-CN" altLang="en-US" dirty="0" smtClean="0"/>
              <a:t>段</a:t>
            </a:r>
            <a:r>
              <a:rPr lang="en-US" altLang="zh-CN" dirty="0" smtClean="0"/>
              <a:t>4</a:t>
            </a:r>
            <a:r>
              <a:rPr lang="zh-CN" altLang="en-US" dirty="0" smtClean="0"/>
              <a:t>位数码管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276872"/>
            <a:ext cx="2736304" cy="79208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一个完整的显示电路</a:t>
            </a:r>
            <a:endParaRPr lang="en-US" altLang="zh-CN" dirty="0" smtClean="0"/>
          </a:p>
          <a:p>
            <a:r>
              <a:rPr lang="zh-CN" altLang="en-US" dirty="0" smtClean="0"/>
              <a:t>剩下的就是处理正确显示数字的“时机”</a:t>
            </a:r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4408254" cy="521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9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20688"/>
            <a:ext cx="3312368" cy="79208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这个“时机”是什么？</a:t>
            </a:r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17882"/>
              </p:ext>
            </p:extLst>
          </p:nvPr>
        </p:nvGraphicFramePr>
        <p:xfrm>
          <a:off x="289080" y="1844824"/>
          <a:ext cx="85658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720"/>
                <a:gridCol w="1618921"/>
                <a:gridCol w="1720104"/>
                <a:gridCol w="1618921"/>
                <a:gridCol w="16521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数码管编号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显示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6</a:t>
                      </a:r>
                      <a:r>
                        <a:rPr lang="zh-CN" altLang="en-US" dirty="0" smtClean="0"/>
                        <a:t>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0</a:t>
                      </a:r>
                      <a:r>
                        <a:rPr lang="zh-CN" altLang="en-US" dirty="0" smtClean="0"/>
                        <a:t>”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138</a:t>
                      </a:r>
                      <a:r>
                        <a:rPr lang="zh-CN" altLang="en-US" dirty="0" smtClean="0"/>
                        <a:t>的</a:t>
                      </a:r>
                      <a:r>
                        <a:rPr lang="en-US" altLang="zh-CN" dirty="0" smtClean="0"/>
                        <a:t>CBA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011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4511</a:t>
                      </a:r>
                      <a:r>
                        <a:rPr lang="zh-CN" altLang="en-US" dirty="0" smtClean="0"/>
                        <a:t>的</a:t>
                      </a:r>
                      <a:r>
                        <a:rPr lang="en-US" altLang="zh-CN" dirty="0" smtClean="0"/>
                        <a:t>DCBA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”的</a:t>
                      </a:r>
                      <a:r>
                        <a:rPr lang="en-US" altLang="zh-CN" dirty="0" smtClean="0"/>
                        <a:t>Q3-Q0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”的</a:t>
                      </a:r>
                      <a:r>
                        <a:rPr lang="en-US" altLang="zh-CN" dirty="0" smtClean="0"/>
                        <a:t>Q3-Q0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6</a:t>
                      </a:r>
                      <a:r>
                        <a:rPr lang="zh-CN" altLang="en-US" dirty="0" smtClean="0"/>
                        <a:t>”的</a:t>
                      </a:r>
                      <a:r>
                        <a:rPr lang="en-US" altLang="zh-CN" dirty="0" smtClean="0"/>
                        <a:t>Q3-Q0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0</a:t>
                      </a:r>
                      <a:r>
                        <a:rPr lang="zh-CN" altLang="en-US" dirty="0" smtClean="0"/>
                        <a:t>”的</a:t>
                      </a:r>
                      <a:r>
                        <a:rPr lang="en-US" altLang="zh-CN" dirty="0" smtClean="0"/>
                        <a:t>Q3-Q0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557546" cy="13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329393" cy="203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1840"/>
            <a:ext cx="3456384" cy="264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251520" y="5949280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FF0000"/>
                </a:solidFill>
              </a:rPr>
              <a:t>只有一片</a:t>
            </a:r>
            <a:r>
              <a:rPr lang="en-US" altLang="zh-CN" b="1" dirty="0" smtClean="0">
                <a:solidFill>
                  <a:srgbClr val="FF0000"/>
                </a:solidFill>
              </a:rPr>
              <a:t>CD4511, 4</a:t>
            </a:r>
            <a:r>
              <a:rPr lang="zh-CN" altLang="en-US" b="1" dirty="0" smtClean="0">
                <a:solidFill>
                  <a:srgbClr val="FF0000"/>
                </a:solidFill>
              </a:rPr>
              <a:t>组</a:t>
            </a:r>
            <a:r>
              <a:rPr lang="en-US" altLang="zh-CN" b="1" dirty="0" smtClean="0">
                <a:solidFill>
                  <a:srgbClr val="FF0000"/>
                </a:solidFill>
              </a:rPr>
              <a:t>Q3-Q0</a:t>
            </a:r>
            <a:r>
              <a:rPr lang="zh-CN" altLang="en-US" b="1" dirty="0" smtClean="0">
                <a:solidFill>
                  <a:srgbClr val="FF0000"/>
                </a:solidFill>
              </a:rPr>
              <a:t>，怎么办？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20688"/>
            <a:ext cx="3312368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151</a:t>
            </a:r>
            <a:r>
              <a:rPr lang="zh-CN" altLang="en-US" dirty="0" smtClean="0"/>
              <a:t>数据选择器</a:t>
            </a:r>
            <a:endParaRPr lang="en-US" altLang="zh-CN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557546" cy="13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2531773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4668010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6804248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0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3347864" y="4869160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CD4511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D C B A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386517" y="342900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2545347" y="342900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4" name="矩形 23"/>
          <p:cNvSpPr/>
          <p:nvPr/>
        </p:nvSpPr>
        <p:spPr>
          <a:xfrm>
            <a:off x="4692046" y="3436604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6876256" y="344539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88110"/>
            <a:ext cx="15049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>
            <a:stCxn id="2" idx="2"/>
          </p:cNvCxnSpPr>
          <p:nvPr/>
        </p:nvCxnSpPr>
        <p:spPr>
          <a:xfrm>
            <a:off x="1367644" y="2492896"/>
            <a:ext cx="5400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637674" y="2492896"/>
            <a:ext cx="243027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907704" y="2492896"/>
            <a:ext cx="43204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195736" y="2492896"/>
            <a:ext cx="62646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904941" y="3805436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3209197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5" name="矩形 34"/>
          <p:cNvSpPr/>
          <p:nvPr/>
        </p:nvSpPr>
        <p:spPr>
          <a:xfrm>
            <a:off x="5292080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7" name="矩形 36"/>
          <p:cNvSpPr/>
          <p:nvPr/>
        </p:nvSpPr>
        <p:spPr>
          <a:xfrm>
            <a:off x="7452320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cxnSp>
        <p:nvCxnSpPr>
          <p:cNvPr id="29" name="直接箭头连接符 28"/>
          <p:cNvCxnSpPr>
            <a:stCxn id="32" idx="2"/>
          </p:cNvCxnSpPr>
          <p:nvPr/>
        </p:nvCxnSpPr>
        <p:spPr>
          <a:xfrm>
            <a:off x="1334315" y="3941254"/>
            <a:ext cx="2949653" cy="92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638570" y="3941254"/>
            <a:ext cx="1029440" cy="92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5" idx="2"/>
          </p:cNvCxnSpPr>
          <p:nvPr/>
        </p:nvCxnSpPr>
        <p:spPr>
          <a:xfrm flipH="1">
            <a:off x="4860032" y="3924858"/>
            <a:ext cx="861422" cy="94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37" idx="2"/>
          </p:cNvCxnSpPr>
          <p:nvPr/>
        </p:nvCxnSpPr>
        <p:spPr>
          <a:xfrm flipH="1">
            <a:off x="5148064" y="3924858"/>
            <a:ext cx="2733630" cy="94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28184" y="48598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151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CBA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000</a:t>
            </a:r>
            <a:r>
              <a:rPr lang="zh-CN" altLang="en-US" dirty="0" smtClean="0"/>
              <a:t>时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5220072" y="692696"/>
            <a:ext cx="526722" cy="79208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545347" y="5805264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151</a:t>
            </a:r>
            <a:r>
              <a:rPr lang="zh-CN" altLang="en-US" dirty="0" smtClean="0"/>
              <a:t>共用同一个</a:t>
            </a:r>
            <a:r>
              <a:rPr lang="en-US" altLang="zh-CN" dirty="0" smtClean="0"/>
              <a:t>CBA</a:t>
            </a:r>
            <a:r>
              <a:rPr lang="zh-CN" altLang="en-US" dirty="0" smtClean="0"/>
              <a:t>信号，达到数字同步显示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0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20688"/>
            <a:ext cx="3312368" cy="79208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这个“时机”是什么？</a:t>
            </a:r>
            <a:endParaRPr lang="en-US" altLang="zh-CN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557546" cy="13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2531773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4668010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6804248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0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3347864" y="4869160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CD4511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D C B A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386517" y="342900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2545347" y="342900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4" name="矩形 23"/>
          <p:cNvSpPr/>
          <p:nvPr/>
        </p:nvSpPr>
        <p:spPr>
          <a:xfrm>
            <a:off x="4692046" y="3436604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6876256" y="344539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88110"/>
            <a:ext cx="15049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1763688" y="2492896"/>
            <a:ext cx="158417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707904" y="2492896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95936" y="2492896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283968" y="2492896"/>
            <a:ext cx="384557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904941" y="3805436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3209197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5" name="矩形 34"/>
          <p:cNvSpPr/>
          <p:nvPr/>
        </p:nvSpPr>
        <p:spPr>
          <a:xfrm>
            <a:off x="5292080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7" name="矩形 36"/>
          <p:cNvSpPr/>
          <p:nvPr/>
        </p:nvSpPr>
        <p:spPr>
          <a:xfrm>
            <a:off x="7452320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cxnSp>
        <p:nvCxnSpPr>
          <p:cNvPr id="29" name="直接箭头连接符 28"/>
          <p:cNvCxnSpPr>
            <a:stCxn id="32" idx="2"/>
          </p:cNvCxnSpPr>
          <p:nvPr/>
        </p:nvCxnSpPr>
        <p:spPr>
          <a:xfrm>
            <a:off x="1334315" y="3941254"/>
            <a:ext cx="2949653" cy="92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638570" y="3941254"/>
            <a:ext cx="1029440" cy="92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5" idx="2"/>
          </p:cNvCxnSpPr>
          <p:nvPr/>
        </p:nvCxnSpPr>
        <p:spPr>
          <a:xfrm flipH="1">
            <a:off x="4860032" y="3924858"/>
            <a:ext cx="861422" cy="94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37" idx="2"/>
          </p:cNvCxnSpPr>
          <p:nvPr/>
        </p:nvCxnSpPr>
        <p:spPr>
          <a:xfrm flipH="1">
            <a:off x="5148064" y="3924858"/>
            <a:ext cx="2733630" cy="94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28184" y="48598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151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CBA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001</a:t>
            </a:r>
            <a:r>
              <a:rPr lang="zh-CN" altLang="en-US" dirty="0" smtClean="0"/>
              <a:t>时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796136" y="692696"/>
            <a:ext cx="526722" cy="79208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545347" y="5805264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151</a:t>
            </a:r>
            <a:r>
              <a:rPr lang="zh-CN" altLang="en-US" dirty="0" smtClean="0"/>
              <a:t>共用同一个</a:t>
            </a:r>
            <a:r>
              <a:rPr lang="en-US" altLang="zh-CN" dirty="0" smtClean="0"/>
              <a:t>CBA</a:t>
            </a:r>
            <a:r>
              <a:rPr lang="zh-CN" altLang="en-US" dirty="0" smtClean="0"/>
              <a:t>信号，达到数字同步显示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53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课堂纪律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禁止</a:t>
            </a:r>
            <a:r>
              <a:rPr lang="zh-CN" altLang="en-US" dirty="0" smtClean="0"/>
              <a:t>携带任何食品进实验室</a:t>
            </a:r>
            <a:endParaRPr lang="en-US" altLang="zh-CN" dirty="0" smtClean="0"/>
          </a:p>
          <a:p>
            <a:r>
              <a:rPr lang="zh-CN" altLang="en-US" b="1" dirty="0" smtClean="0"/>
              <a:t>禁止</a:t>
            </a:r>
            <a:r>
              <a:rPr lang="zh-CN" altLang="en-US" dirty="0" smtClean="0"/>
              <a:t>摆弄本课程设计无关的仪器设备</a:t>
            </a:r>
            <a:endParaRPr lang="en-US" altLang="zh-CN" dirty="0" smtClean="0"/>
          </a:p>
          <a:p>
            <a:r>
              <a:rPr lang="zh-CN" altLang="en-US" b="1" dirty="0" smtClean="0"/>
              <a:t>禁止</a:t>
            </a:r>
            <a:r>
              <a:rPr lang="zh-CN" altLang="en-US" dirty="0" smtClean="0"/>
              <a:t>将各种废纸扔在实验台上</a:t>
            </a:r>
            <a:endParaRPr lang="en-US" altLang="zh-CN" dirty="0" smtClean="0"/>
          </a:p>
          <a:p>
            <a:r>
              <a:rPr lang="zh-CN" altLang="en-US" dirty="0" smtClean="0"/>
              <a:t>无特殊情况，请勿迟到</a:t>
            </a:r>
            <a:endParaRPr lang="en-US" altLang="zh-CN" dirty="0" smtClean="0"/>
          </a:p>
          <a:p>
            <a:r>
              <a:rPr lang="zh-CN" altLang="en-US" dirty="0" smtClean="0"/>
              <a:t>营造良好环境，保持实验室卫生整洁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08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476672"/>
            <a:ext cx="3312368" cy="43204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完整电路图</a:t>
            </a:r>
            <a:endParaRPr lang="en-US" altLang="zh-CN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07623" cy="552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1844824"/>
            <a:ext cx="6781800" cy="1600200"/>
          </a:xfrm>
        </p:spPr>
        <p:txBody>
          <a:bodyPr/>
          <a:lstStyle/>
          <a:p>
            <a:r>
              <a:rPr lang="zh-CN" altLang="en-US" dirty="0" smtClean="0"/>
              <a:t>第二部分：软件仿真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1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Proteus</a:t>
            </a:r>
            <a:r>
              <a:rPr lang="zh-CN" altLang="en-US" dirty="0" smtClean="0"/>
              <a:t>操作讲解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例</a:t>
            </a:r>
            <a:r>
              <a:rPr lang="en-US" altLang="zh-CN" dirty="0" smtClean="0"/>
              <a:t>1 74HC00</a:t>
            </a:r>
            <a:r>
              <a:rPr lang="zh-CN" altLang="en-US" dirty="0" smtClean="0"/>
              <a:t>与非门测试，配合</a:t>
            </a:r>
            <a:r>
              <a:rPr lang="en-US" altLang="zh-CN" dirty="0" smtClean="0"/>
              <a:t>led-red</a:t>
            </a:r>
          </a:p>
          <a:p>
            <a:r>
              <a:rPr lang="zh-CN" altLang="en-US" dirty="0" smtClean="0"/>
              <a:t>例</a:t>
            </a:r>
            <a:r>
              <a:rPr lang="en-US" altLang="zh-CN" dirty="0" smtClean="0"/>
              <a:t>2 161</a:t>
            </a:r>
            <a:r>
              <a:rPr lang="zh-CN" altLang="en-US" dirty="0" smtClean="0"/>
              <a:t>计数器配合</a:t>
            </a:r>
            <a:r>
              <a:rPr lang="en-US" altLang="zh-CN" dirty="0" smtClean="0"/>
              <a:t>4511</a:t>
            </a:r>
            <a:r>
              <a:rPr lang="zh-CN" altLang="en-US" dirty="0" smtClean="0"/>
              <a:t>、数码管（</a:t>
            </a:r>
            <a:r>
              <a:rPr lang="en-US" altLang="zh-CN" dirty="0" smtClean="0"/>
              <a:t>+</a:t>
            </a:r>
            <a:r>
              <a:rPr lang="en-US" altLang="zh-CN" dirty="0" err="1" smtClean="0"/>
              <a:t>wirelabel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73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1844824"/>
            <a:ext cx="8202488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第三部分：面包板搭建电路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1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面包</a:t>
            </a:r>
            <a:r>
              <a:rPr lang="zh-CN" altLang="en-US" dirty="0" smtClean="0"/>
              <a:t>板介绍</a:t>
            </a:r>
            <a:endParaRPr lang="zh-CN" altLang="en-US" dirty="0"/>
          </a:p>
        </p:txBody>
      </p:sp>
      <p:pic>
        <p:nvPicPr>
          <p:cNvPr id="1026" name="Picture 2" descr="E:\南林文件\数电课程设计\PPT\IMG_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5361"/>
            <a:ext cx="610817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797025" y="1187733"/>
            <a:ext cx="288032" cy="3456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59832" y="629063"/>
            <a:ext cx="3456384" cy="288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6290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电源和地线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5" idx="3"/>
          </p:cNvCxnSpPr>
          <p:nvPr/>
        </p:nvCxnSpPr>
        <p:spPr>
          <a:xfrm>
            <a:off x="1878380" y="813729"/>
            <a:ext cx="110944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2123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芯片跨沟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835696" y="2348880"/>
            <a:ext cx="110944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376264" cy="112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4860032" y="2904238"/>
            <a:ext cx="144016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32040" y="3056638"/>
            <a:ext cx="0" cy="37236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3568" y="42747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芯片插拔原则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09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工具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5626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43558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剪线钳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3" y="43858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剥</a:t>
            </a:r>
            <a:r>
              <a:rPr lang="zh-CN" altLang="en-US" dirty="0" smtClean="0"/>
              <a:t>线钳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5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电路搭建原则</a:t>
            </a:r>
            <a:endParaRPr lang="zh-CN" altLang="en-US" dirty="0"/>
          </a:p>
        </p:txBody>
      </p:sp>
      <p:pic>
        <p:nvPicPr>
          <p:cNvPr id="6" name="Picture 2" descr="E:\南林文件\数电课程设计\PPT\IMG_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5361"/>
            <a:ext cx="610817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386" y="105273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原则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：建议的布局方式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436510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36510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36510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7182" y="436510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1142" y="436510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00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332679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151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2966" y="332679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151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332679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151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5174" y="332679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151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24667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4511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1038" y="227687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1262" y="227687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00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166" y="119675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138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386" y="1547500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原则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：先接通电源和地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b="1" dirty="0" smtClean="0">
                <a:solidFill>
                  <a:srgbClr val="FF0000"/>
                </a:solidFill>
              </a:rPr>
              <a:t>注意芯片方向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00192" y="8367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946237" y="836712"/>
            <a:ext cx="0" cy="555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691142" y="836712"/>
            <a:ext cx="15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76256" y="2843917"/>
            <a:ext cx="202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直接连接符 2056"/>
          <p:cNvCxnSpPr/>
          <p:nvPr/>
        </p:nvCxnSpPr>
        <p:spPr>
          <a:xfrm>
            <a:off x="4691142" y="2924944"/>
            <a:ext cx="15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直接连接符 2067"/>
          <p:cNvCxnSpPr/>
          <p:nvPr/>
        </p:nvCxnSpPr>
        <p:spPr>
          <a:xfrm flipV="1">
            <a:off x="3275856" y="29249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直接连接符 2069"/>
          <p:cNvCxnSpPr/>
          <p:nvPr/>
        </p:nvCxnSpPr>
        <p:spPr>
          <a:xfrm flipH="1" flipV="1">
            <a:off x="4112441" y="2924944"/>
            <a:ext cx="10525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直接连接符 2071"/>
          <p:cNvCxnSpPr/>
          <p:nvPr/>
        </p:nvCxnSpPr>
        <p:spPr>
          <a:xfrm flipV="1">
            <a:off x="5220072" y="29249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直接连接符 2073"/>
          <p:cNvCxnSpPr/>
          <p:nvPr/>
        </p:nvCxnSpPr>
        <p:spPr>
          <a:xfrm flipV="1">
            <a:off x="5995174" y="29249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3635896" y="3726051"/>
            <a:ext cx="0" cy="207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4499992" y="3726051"/>
            <a:ext cx="0" cy="207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580112" y="3726051"/>
            <a:ext cx="0" cy="207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6300192" y="3933056"/>
            <a:ext cx="324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6650001" y="980728"/>
            <a:ext cx="0" cy="441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6670525" y="999566"/>
            <a:ext cx="114183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6946237" y="1526206"/>
            <a:ext cx="866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302860" y="3726050"/>
            <a:ext cx="0" cy="207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691142" y="3933055"/>
            <a:ext cx="1564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6255695" y="292494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电路搭建原则</a:t>
            </a:r>
            <a:endParaRPr lang="zh-CN" altLang="en-US" dirty="0"/>
          </a:p>
        </p:txBody>
      </p:sp>
      <p:pic>
        <p:nvPicPr>
          <p:cNvPr id="6" name="Picture 2" descr="E:\南林文件\数电课程设计\PPT\IMG_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5361"/>
            <a:ext cx="610817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386" y="105273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原则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：建议的布局方式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436510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36510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36510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7182" y="436510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1142" y="436510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00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332679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151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2966" y="332679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151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332679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151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5174" y="3326795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151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24667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4511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1038" y="227687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161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1262" y="227687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00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166" y="119675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138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386" y="1547500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原则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：先接通电源和地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b="1" dirty="0" smtClean="0">
                <a:solidFill>
                  <a:srgbClr val="FF0000"/>
                </a:solidFill>
              </a:rPr>
              <a:t>注意芯片方向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949" y="2403063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原则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：总体设计，模块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化搭建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9832" y="980728"/>
            <a:ext cx="3456384" cy="174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827110" y="163054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显示模块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042846" y="2915926"/>
            <a:ext cx="3456384" cy="873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067944" y="299695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数据分配模块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059832" y="4005064"/>
            <a:ext cx="3456384" cy="919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287047" y="400506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计数</a:t>
            </a:r>
            <a:r>
              <a:rPr lang="zh-CN" altLang="en-US" b="1" dirty="0" smtClean="0">
                <a:solidFill>
                  <a:srgbClr val="FF0000"/>
                </a:solidFill>
              </a:rPr>
              <a:t>模块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模块搭建顺序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69269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原则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的模块搭建顺序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12171"/>
            <a:ext cx="554243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8524" y="1484784"/>
            <a:ext cx="358944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、先搭建显示模块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1.1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</a:rPr>
              <a:t>138+4511</a:t>
            </a:r>
            <a:r>
              <a:rPr lang="zh-CN" altLang="en-US" dirty="0" smtClean="0">
                <a:solidFill>
                  <a:srgbClr val="FF0000"/>
                </a:solidFill>
              </a:rPr>
              <a:t>点亮</a:t>
            </a:r>
            <a:r>
              <a:rPr lang="en-US" altLang="zh-CN" dirty="0" smtClean="0">
                <a:solidFill>
                  <a:srgbClr val="FF0000"/>
                </a:solidFill>
              </a:rPr>
              <a:t>LED</a:t>
            </a:r>
            <a:r>
              <a:rPr lang="zh-CN" altLang="en-US" dirty="0" smtClean="0">
                <a:solidFill>
                  <a:srgbClr val="FF0000"/>
                </a:solidFill>
              </a:rPr>
              <a:t>管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4511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DCBA</a:t>
            </a:r>
            <a:r>
              <a:rPr lang="zh-CN" altLang="en-US" dirty="0" smtClean="0">
                <a:solidFill>
                  <a:srgbClr val="FF0000"/>
                </a:solidFill>
              </a:rPr>
              <a:t>全接</a:t>
            </a:r>
            <a:r>
              <a:rPr lang="en-US" altLang="zh-CN" dirty="0" smtClean="0">
                <a:solidFill>
                  <a:srgbClr val="FF0000"/>
                </a:solidFill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138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CBA</a:t>
            </a:r>
            <a:r>
              <a:rPr lang="zh-CN" altLang="en-US" dirty="0" smtClean="0">
                <a:solidFill>
                  <a:srgbClr val="FF0000"/>
                </a:solidFill>
              </a:rPr>
              <a:t>手动控制）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1.2</a:t>
            </a:r>
            <a:r>
              <a:rPr lang="zh-CN" altLang="en-US" dirty="0" smtClean="0">
                <a:solidFill>
                  <a:srgbClr val="FF0000"/>
                </a:solidFill>
              </a:rPr>
              <a:t>、用</a:t>
            </a:r>
            <a:r>
              <a:rPr lang="en-US" altLang="zh-CN" dirty="0" smtClean="0">
                <a:solidFill>
                  <a:srgbClr val="FF0000"/>
                </a:solidFill>
              </a:rPr>
              <a:t>161</a:t>
            </a:r>
            <a:r>
              <a:rPr lang="zh-CN" altLang="en-US" dirty="0" smtClean="0">
                <a:solidFill>
                  <a:srgbClr val="FF0000"/>
                </a:solidFill>
              </a:rPr>
              <a:t>和</a:t>
            </a:r>
            <a:r>
              <a:rPr lang="en-US" altLang="zh-CN" dirty="0" smtClean="0">
                <a:solidFill>
                  <a:srgbClr val="FF0000"/>
                </a:solidFill>
              </a:rPr>
              <a:t>00</a:t>
            </a:r>
            <a:r>
              <a:rPr lang="zh-CN" altLang="en-US" dirty="0" smtClean="0">
                <a:solidFill>
                  <a:srgbClr val="FF0000"/>
                </a:solidFill>
              </a:rPr>
              <a:t>构建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进制循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</a:t>
            </a:r>
            <a:r>
              <a:rPr lang="zh-CN" altLang="en-US" dirty="0" smtClean="0">
                <a:solidFill>
                  <a:srgbClr val="FF0000"/>
                </a:solidFill>
              </a:rPr>
              <a:t>环计数器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1.3</a:t>
            </a:r>
            <a:r>
              <a:rPr lang="zh-CN" altLang="en-US" dirty="0" smtClean="0">
                <a:solidFill>
                  <a:srgbClr val="FF0000"/>
                </a:solidFill>
              </a:rPr>
              <a:t>、用</a:t>
            </a:r>
            <a:r>
              <a:rPr lang="en-US" altLang="zh-CN" dirty="0" smtClean="0">
                <a:solidFill>
                  <a:srgbClr val="FF0000"/>
                </a:solidFill>
              </a:rPr>
              <a:t>161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Q2-Q0</a:t>
            </a:r>
            <a:r>
              <a:rPr lang="zh-CN" altLang="en-US" dirty="0" smtClean="0">
                <a:solidFill>
                  <a:srgbClr val="FF0000"/>
                </a:solidFill>
              </a:rPr>
              <a:t>接</a:t>
            </a:r>
            <a:r>
              <a:rPr lang="en-US" altLang="zh-CN" dirty="0" smtClean="0">
                <a:solidFill>
                  <a:srgbClr val="FF0000"/>
                </a:solidFill>
              </a:rPr>
              <a:t>138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CBA</a:t>
            </a:r>
            <a:r>
              <a:rPr lang="zh-CN" altLang="en-US" dirty="0" smtClean="0">
                <a:solidFill>
                  <a:srgbClr val="FF0000"/>
                </a:solidFill>
              </a:rPr>
              <a:t>，给</a:t>
            </a:r>
            <a:r>
              <a:rPr lang="en-US" altLang="zh-CN" dirty="0" smtClean="0">
                <a:solidFill>
                  <a:srgbClr val="FF0000"/>
                </a:solidFill>
              </a:rPr>
              <a:t>161</a:t>
            </a:r>
            <a:r>
              <a:rPr lang="zh-CN" altLang="en-US" dirty="0" smtClean="0">
                <a:solidFill>
                  <a:srgbClr val="FF0000"/>
                </a:solidFill>
              </a:rPr>
              <a:t>脉冲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</a:t>
            </a:r>
            <a:r>
              <a:rPr lang="zh-CN" altLang="en-US" dirty="0" smtClean="0">
                <a:solidFill>
                  <a:srgbClr val="FF0000"/>
                </a:solidFill>
              </a:rPr>
              <a:t>看能否全部点亮</a:t>
            </a:r>
            <a:r>
              <a:rPr lang="en-US" altLang="zh-CN" dirty="0" smtClean="0">
                <a:solidFill>
                  <a:srgbClr val="FF0000"/>
                </a:solidFill>
              </a:rPr>
              <a:t>LED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1.4</a:t>
            </a:r>
            <a:r>
              <a:rPr lang="zh-CN" altLang="en-US" dirty="0" smtClean="0">
                <a:solidFill>
                  <a:srgbClr val="FF0000"/>
                </a:solidFill>
              </a:rPr>
              <a:t>、如果成功，可断开</a:t>
            </a:r>
            <a:r>
              <a:rPr lang="en-US" altLang="zh-CN" dirty="0" smtClean="0">
                <a:solidFill>
                  <a:srgbClr val="FF0000"/>
                </a:solidFill>
              </a:rPr>
              <a:t>1.3</a:t>
            </a:r>
            <a:r>
              <a:rPr lang="zh-CN" altLang="en-US" dirty="0" smtClean="0">
                <a:solidFill>
                  <a:srgbClr val="FF0000"/>
                </a:solidFill>
              </a:rPr>
              <a:t>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   </a:t>
            </a:r>
            <a:r>
              <a:rPr lang="zh-CN" altLang="en-US" dirty="0" smtClean="0">
                <a:solidFill>
                  <a:srgbClr val="FF0000"/>
                </a:solidFill>
              </a:rPr>
              <a:t>手动设置</a:t>
            </a:r>
            <a:r>
              <a:rPr lang="en-US" altLang="zh-CN" dirty="0" smtClean="0">
                <a:solidFill>
                  <a:srgbClr val="FF0000"/>
                </a:solidFill>
              </a:rPr>
              <a:t>138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CBA</a:t>
            </a:r>
            <a:r>
              <a:rPr lang="zh-CN" altLang="en-US" dirty="0" smtClean="0">
                <a:solidFill>
                  <a:srgbClr val="FF0000"/>
                </a:solidFill>
              </a:rPr>
              <a:t>为</a:t>
            </a:r>
            <a:r>
              <a:rPr lang="en-US" altLang="zh-CN" dirty="0" smtClean="0">
                <a:solidFill>
                  <a:srgbClr val="FF0000"/>
                </a:solidFill>
              </a:rPr>
              <a:t>000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</a:t>
            </a:r>
            <a:r>
              <a:rPr lang="zh-CN" altLang="en-US" dirty="0" smtClean="0">
                <a:solidFill>
                  <a:srgbClr val="FF0000"/>
                </a:solidFill>
              </a:rPr>
              <a:t>让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个数码管显示即可。用于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</a:t>
            </a:r>
            <a:r>
              <a:rPr lang="zh-CN" altLang="en-US" dirty="0" smtClean="0">
                <a:solidFill>
                  <a:srgbClr val="FF0000"/>
                </a:solidFill>
              </a:rPr>
              <a:t>后面计数模块的测试。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模块搭建顺序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69269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原则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的模块搭建顺序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1552724"/>
            <a:ext cx="49744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、计数模块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2.1</a:t>
            </a:r>
            <a:r>
              <a:rPr lang="zh-CN" altLang="en-US" dirty="0" smtClean="0">
                <a:solidFill>
                  <a:srgbClr val="FF0000"/>
                </a:solidFill>
              </a:rPr>
              <a:t>、用“</a:t>
            </a:r>
            <a:r>
              <a:rPr lang="en-US" altLang="zh-CN" dirty="0" smtClean="0">
                <a:solidFill>
                  <a:srgbClr val="FF0000"/>
                </a:solidFill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</a:rPr>
              <a:t>”的</a:t>
            </a:r>
            <a:r>
              <a:rPr lang="en-US" altLang="zh-CN" dirty="0" smtClean="0">
                <a:solidFill>
                  <a:srgbClr val="FF0000"/>
                </a:solidFill>
              </a:rPr>
              <a:t>161</a:t>
            </a:r>
            <a:r>
              <a:rPr lang="zh-CN" altLang="en-US" dirty="0" smtClean="0">
                <a:solidFill>
                  <a:srgbClr val="FF0000"/>
                </a:solidFill>
              </a:rPr>
              <a:t>配合</a:t>
            </a:r>
            <a:r>
              <a:rPr lang="en-US" altLang="zh-CN" dirty="0" smtClean="0">
                <a:solidFill>
                  <a:srgbClr val="FF0000"/>
                </a:solidFill>
              </a:rPr>
              <a:t>00</a:t>
            </a:r>
            <a:r>
              <a:rPr lang="zh-CN" altLang="en-US" dirty="0" smtClean="0">
                <a:solidFill>
                  <a:srgbClr val="FF0000"/>
                </a:solidFill>
              </a:rPr>
              <a:t>构建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10</a:t>
            </a:r>
            <a:r>
              <a:rPr lang="zh-CN" altLang="en-US" dirty="0" smtClean="0">
                <a:solidFill>
                  <a:srgbClr val="FF0000"/>
                </a:solidFill>
              </a:rPr>
              <a:t>进制，</a:t>
            </a:r>
            <a:r>
              <a:rPr lang="en-US" altLang="zh-CN" dirty="0" smtClean="0">
                <a:solidFill>
                  <a:srgbClr val="FF0000"/>
                </a:solidFill>
              </a:rPr>
              <a:t>161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Q3-Q0</a:t>
            </a:r>
            <a:r>
              <a:rPr lang="zh-CN" altLang="en-US" dirty="0" smtClean="0">
                <a:solidFill>
                  <a:srgbClr val="FF0000"/>
                </a:solidFill>
              </a:rPr>
              <a:t>接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   4511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DCBA</a:t>
            </a:r>
            <a:r>
              <a:rPr lang="zh-CN" altLang="en-US" dirty="0" smtClean="0">
                <a:solidFill>
                  <a:srgbClr val="FF0000"/>
                </a:solidFill>
              </a:rPr>
              <a:t>，手动给给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161</a:t>
            </a:r>
            <a:r>
              <a:rPr lang="zh-CN" altLang="en-US" dirty="0" smtClean="0">
                <a:solidFill>
                  <a:srgbClr val="FF0000"/>
                </a:solidFill>
              </a:rPr>
              <a:t>脉冲，看是否正常显示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2.2</a:t>
            </a:r>
            <a:r>
              <a:rPr lang="zh-CN" altLang="en-US" dirty="0" smtClean="0">
                <a:solidFill>
                  <a:srgbClr val="FF0000"/>
                </a:solidFill>
              </a:rPr>
              <a:t>、依次单独构建“</a:t>
            </a:r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</a:rPr>
              <a:t>”，“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”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   </a:t>
            </a:r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”并测试。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2.3</a:t>
            </a:r>
            <a:r>
              <a:rPr lang="zh-CN" altLang="en-US" dirty="0" smtClean="0">
                <a:solidFill>
                  <a:srgbClr val="FF0000"/>
                </a:solidFill>
              </a:rPr>
              <a:t>、最后依次连接“</a:t>
            </a:r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</a:rPr>
              <a:t>”“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”“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”的进位脉冲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58" y="1450504"/>
            <a:ext cx="5415381" cy="169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3886" y="24121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</a:rPr>
              <a:t>2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4208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</a:rPr>
              <a:t>4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4478" y="24208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</a:rPr>
              <a:t>6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2590" y="2438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</a:rPr>
              <a:t>0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课程设计时间安排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周一上午：                       知识讲授</a:t>
            </a:r>
            <a:endParaRPr lang="en-US" altLang="zh-CN" dirty="0" smtClean="0"/>
          </a:p>
          <a:p>
            <a:r>
              <a:rPr lang="zh-CN" altLang="en-US" dirty="0" smtClean="0"/>
              <a:t>周一下午：                       电路仿真实现</a:t>
            </a:r>
            <a:endParaRPr lang="en-US" altLang="zh-CN" dirty="0" smtClean="0"/>
          </a:p>
          <a:p>
            <a:r>
              <a:rPr lang="zh-CN" altLang="en-US" dirty="0" smtClean="0"/>
              <a:t>周二上午：                       电路手工作图</a:t>
            </a:r>
            <a:endParaRPr lang="en-US" altLang="zh-CN" dirty="0" smtClean="0"/>
          </a:p>
          <a:p>
            <a:r>
              <a:rPr lang="zh-CN" altLang="en-US" dirty="0" smtClean="0"/>
              <a:t>周二下午</a:t>
            </a:r>
            <a:r>
              <a:rPr lang="en-US" altLang="zh-CN" dirty="0" smtClean="0"/>
              <a:t>-</a:t>
            </a:r>
            <a:r>
              <a:rPr lang="zh-CN" altLang="en-US" dirty="0" smtClean="0"/>
              <a:t>周三下午：      面包板电路搭建</a:t>
            </a:r>
            <a:endParaRPr lang="en-US" altLang="zh-CN" dirty="0" smtClean="0"/>
          </a:p>
          <a:p>
            <a:r>
              <a:rPr lang="zh-CN" altLang="en-US" dirty="0" smtClean="0"/>
              <a:t>周四上午：                       检查打分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0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557546" cy="13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2531773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4668010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6804248" y="21328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“</a:t>
            </a:r>
            <a:r>
              <a:rPr lang="en-US" altLang="zh-CN" sz="1400" dirty="0" smtClean="0"/>
              <a:t>0</a:t>
            </a:r>
            <a:r>
              <a:rPr lang="zh-CN" altLang="en-US" sz="1400" dirty="0" smtClean="0"/>
              <a:t>”：</a:t>
            </a:r>
            <a:r>
              <a:rPr lang="en-US" altLang="zh-CN" sz="1400" dirty="0" smtClean="0"/>
              <a:t>Q3 Q2 Q1 Q0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3347864" y="4869160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CD4511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D C B A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386517" y="342900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2545347" y="342900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4" name="矩形 23"/>
          <p:cNvSpPr/>
          <p:nvPr/>
        </p:nvSpPr>
        <p:spPr>
          <a:xfrm>
            <a:off x="4692046" y="3436604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6876256" y="344539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151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X3 X2 X1 X0</a:t>
            </a:r>
            <a:endParaRPr lang="zh-CN" altLang="en-US" sz="1400" dirty="0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1187624" y="2492896"/>
            <a:ext cx="64807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3347864" y="2492896"/>
            <a:ext cx="46085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5508104" y="2492896"/>
            <a:ext cx="27363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7668344" y="2492896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904941" y="3805436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3209197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5" name="矩形 34"/>
          <p:cNvSpPr/>
          <p:nvPr/>
        </p:nvSpPr>
        <p:spPr>
          <a:xfrm>
            <a:off x="5292080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sp>
        <p:nvSpPr>
          <p:cNvPr id="37" name="矩形 36"/>
          <p:cNvSpPr/>
          <p:nvPr/>
        </p:nvSpPr>
        <p:spPr>
          <a:xfrm>
            <a:off x="7452320" y="3789040"/>
            <a:ext cx="858747" cy="13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Y</a:t>
            </a:r>
            <a:endParaRPr lang="zh-CN" altLang="en-US" sz="1400" dirty="0"/>
          </a:p>
        </p:txBody>
      </p:sp>
      <p:cxnSp>
        <p:nvCxnSpPr>
          <p:cNvPr id="29" name="直接箭头连接符 28"/>
          <p:cNvCxnSpPr>
            <a:stCxn id="32" idx="2"/>
          </p:cNvCxnSpPr>
          <p:nvPr/>
        </p:nvCxnSpPr>
        <p:spPr>
          <a:xfrm>
            <a:off x="1334315" y="3941254"/>
            <a:ext cx="2949653" cy="92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638570" y="3941254"/>
            <a:ext cx="1029440" cy="92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5" idx="2"/>
          </p:cNvCxnSpPr>
          <p:nvPr/>
        </p:nvCxnSpPr>
        <p:spPr>
          <a:xfrm flipH="1">
            <a:off x="4860032" y="3924858"/>
            <a:ext cx="861422" cy="94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37" idx="2"/>
          </p:cNvCxnSpPr>
          <p:nvPr/>
        </p:nvCxnSpPr>
        <p:spPr>
          <a:xfrm flipH="1">
            <a:off x="5148064" y="3924858"/>
            <a:ext cx="2733630" cy="94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4055" y="2776282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手动</a:t>
            </a:r>
            <a:r>
              <a:rPr lang="en-US" altLang="zh-CN" dirty="0" smtClean="0"/>
              <a:t>138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151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CBA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011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6876256" y="692696"/>
            <a:ext cx="526722" cy="79208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zh-CN" altLang="en-US" dirty="0" smtClean="0"/>
              <a:t>模块搭建顺序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69269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原则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的模块搭建顺序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9827" y="133873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、数据分配模块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6176" y="508518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依次连接</a:t>
            </a:r>
            <a:r>
              <a:rPr lang="en-US" altLang="zh-CN" b="1" dirty="0" smtClean="0">
                <a:solidFill>
                  <a:srgbClr val="FF0000"/>
                </a:solidFill>
              </a:rPr>
              <a:t>0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6 4 2</a:t>
            </a:r>
            <a:r>
              <a:rPr lang="zh-CN" altLang="en-US" dirty="0" smtClean="0"/>
              <a:t>并测试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59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zh-CN" altLang="en-US" dirty="0" smtClean="0"/>
              <a:t>模块搭建顺序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69269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原则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的模块搭建顺序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702" y="133873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、模块之间级联，整体测试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78" y="1128441"/>
            <a:ext cx="4645322" cy="39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1497" y="200666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原则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：建议的布局方式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497" y="250142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原则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：先接通电源和地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b="1" dirty="0" smtClean="0">
                <a:solidFill>
                  <a:srgbClr val="FF0000"/>
                </a:solidFill>
              </a:rPr>
              <a:t>注意芯片方向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060" y="3356991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原则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：总体设计，模块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化搭建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536" y="4211796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原则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>
                <a:solidFill>
                  <a:srgbClr val="FF0000"/>
                </a:solidFill>
              </a:rPr>
              <a:t>线与</a:t>
            </a:r>
            <a:r>
              <a:rPr lang="zh-CN" altLang="en-US" dirty="0" smtClean="0">
                <a:solidFill>
                  <a:srgbClr val="FF0000"/>
                </a:solidFill>
              </a:rPr>
              <a:t>线之间尽量不要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              跨接，做到横平竖直，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     </a:t>
            </a:r>
            <a:r>
              <a:rPr lang="zh-CN" altLang="en-US" dirty="0" smtClean="0">
                <a:solidFill>
                  <a:srgbClr val="FF0000"/>
                </a:solidFill>
              </a:rPr>
              <a:t>“干净”美观。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正面</a:t>
            </a:r>
            <a:r>
              <a:rPr lang="zh-CN" altLang="en-US" dirty="0" smtClean="0"/>
              <a:t>案列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501777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280485" cy="372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5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反面案列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407"/>
            <a:ext cx="4584462" cy="372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66" y="1873155"/>
            <a:ext cx="4032448" cy="37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8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评分标准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数码管能显示</a:t>
            </a:r>
            <a:r>
              <a:rPr lang="en-US" altLang="zh-CN" dirty="0" smtClean="0"/>
              <a:t>1</a:t>
            </a:r>
            <a:r>
              <a:rPr lang="zh-CN" altLang="en-US" dirty="0" smtClean="0"/>
              <a:t>位并正确计数：        </a:t>
            </a:r>
            <a:r>
              <a:rPr lang="en-US" altLang="zh-CN" dirty="0" smtClean="0"/>
              <a:t>60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zh-CN" altLang="en-US" dirty="0"/>
              <a:t>能</a:t>
            </a:r>
            <a:r>
              <a:rPr lang="zh-CN" altLang="en-US" dirty="0" smtClean="0"/>
              <a:t>正确计数“</a:t>
            </a:r>
            <a:r>
              <a:rPr lang="en-US" altLang="zh-CN" dirty="0" smtClean="0"/>
              <a:t>24</a:t>
            </a:r>
            <a:r>
              <a:rPr lang="zh-CN" altLang="en-US" dirty="0" smtClean="0"/>
              <a:t>”或“</a:t>
            </a:r>
            <a:r>
              <a:rPr lang="en-US" altLang="zh-CN" dirty="0" smtClean="0"/>
              <a:t>60</a:t>
            </a:r>
            <a:r>
              <a:rPr lang="zh-CN" altLang="en-US" dirty="0" smtClean="0"/>
              <a:t>”：          </a:t>
            </a:r>
            <a:r>
              <a:rPr lang="en-US" altLang="zh-CN" dirty="0" smtClean="0"/>
              <a:t>70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zh-CN" altLang="en-US" dirty="0"/>
              <a:t>能</a:t>
            </a:r>
            <a:r>
              <a:rPr lang="zh-CN" altLang="en-US" dirty="0" smtClean="0"/>
              <a:t>正确显示“</a:t>
            </a:r>
            <a:r>
              <a:rPr lang="en-US" altLang="zh-CN" dirty="0" smtClean="0"/>
              <a:t>24</a:t>
            </a:r>
            <a:r>
              <a:rPr lang="zh-CN" altLang="en-US" dirty="0" smtClean="0"/>
              <a:t>”</a:t>
            </a:r>
            <a:r>
              <a:rPr lang="en-US" altLang="zh-CN" dirty="0" smtClean="0"/>
              <a:t>+</a:t>
            </a:r>
            <a:r>
              <a:rPr lang="zh-CN" altLang="en-US" dirty="0" smtClean="0"/>
              <a:t>“</a:t>
            </a:r>
            <a:r>
              <a:rPr lang="en-US" altLang="zh-CN" dirty="0" smtClean="0"/>
              <a:t>60</a:t>
            </a:r>
            <a:r>
              <a:rPr lang="zh-CN" altLang="en-US" dirty="0" smtClean="0"/>
              <a:t>”：            </a:t>
            </a:r>
            <a:r>
              <a:rPr lang="en-US" altLang="zh-CN" dirty="0" smtClean="0"/>
              <a:t>80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zh-CN" altLang="en-US" dirty="0" smtClean="0"/>
              <a:t>正确显示的基础上</a:t>
            </a:r>
            <a:r>
              <a:rPr lang="en-US" altLang="zh-CN" dirty="0" smtClean="0"/>
              <a:t>+</a:t>
            </a:r>
            <a:r>
              <a:rPr lang="zh-CN" altLang="en-US" dirty="0" smtClean="0"/>
              <a:t>布线优美：        </a:t>
            </a:r>
            <a:r>
              <a:rPr lang="en-US" altLang="zh-CN" dirty="0" smtClean="0"/>
              <a:t>90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zh-CN" altLang="en-US" dirty="0" smtClean="0"/>
              <a:t>正确显示</a:t>
            </a:r>
            <a:r>
              <a:rPr lang="en-US" altLang="zh-CN" dirty="0" smtClean="0"/>
              <a:t>+</a:t>
            </a:r>
            <a:r>
              <a:rPr lang="zh-CN" altLang="en-US" dirty="0" smtClean="0"/>
              <a:t>布线优美</a:t>
            </a:r>
            <a:r>
              <a:rPr lang="en-US" altLang="zh-CN" dirty="0" smtClean="0"/>
              <a:t>+</a:t>
            </a:r>
            <a:r>
              <a:rPr lang="zh-CN" altLang="en-US" dirty="0" smtClean="0"/>
              <a:t>作图优美：     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zh-CN" altLang="en-US" dirty="0" smtClean="0"/>
              <a:t>少手工作图：                                     扣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zh-CN" altLang="en-US" dirty="0" smtClean="0"/>
              <a:t>少仿真：                                             扣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zh-CN" altLang="en-US" dirty="0" smtClean="0"/>
              <a:t>布线混乱：                                         扣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分以上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1900808"/>
            <a:ext cx="6781800" cy="1600200"/>
          </a:xfrm>
        </p:spPr>
        <p:txBody>
          <a:bodyPr/>
          <a:lstStyle/>
          <a:p>
            <a:r>
              <a:rPr lang="zh-CN" altLang="en-US" dirty="0" smtClean="0"/>
              <a:t>第一部分：原理分析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0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823" y="3933056"/>
            <a:ext cx="7543800" cy="252028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对于数字钟来说，时间显示的的本质是：循环计数。</a:t>
            </a:r>
            <a:endParaRPr lang="en-US" altLang="zh-CN" dirty="0" smtClean="0"/>
          </a:p>
          <a:p>
            <a:r>
              <a:rPr lang="zh-CN" altLang="en-US" dirty="0" smtClean="0"/>
              <a:t>秒：</a:t>
            </a:r>
            <a:r>
              <a:rPr lang="en-US" altLang="zh-CN" dirty="0" smtClean="0"/>
              <a:t>60</a:t>
            </a:r>
            <a:r>
              <a:rPr lang="zh-CN" altLang="en-US" dirty="0" smtClean="0"/>
              <a:t>进制</a:t>
            </a:r>
            <a:endParaRPr lang="en-US" altLang="zh-CN" dirty="0" smtClean="0"/>
          </a:p>
          <a:p>
            <a:r>
              <a:rPr lang="zh-CN" altLang="en-US" dirty="0" smtClean="0"/>
              <a:t>分：</a:t>
            </a:r>
            <a:r>
              <a:rPr lang="en-US" altLang="zh-CN" dirty="0" smtClean="0"/>
              <a:t>60</a:t>
            </a:r>
            <a:r>
              <a:rPr lang="zh-CN" altLang="en-US" dirty="0" smtClean="0"/>
              <a:t>进制</a:t>
            </a:r>
            <a:endParaRPr lang="en-US" altLang="zh-CN" dirty="0" smtClean="0"/>
          </a:p>
          <a:p>
            <a:r>
              <a:rPr lang="zh-CN" altLang="en-US" dirty="0" smtClean="0"/>
              <a:t>时：</a:t>
            </a:r>
            <a:r>
              <a:rPr lang="en-US" altLang="zh-CN" dirty="0" smtClean="0"/>
              <a:t>24</a:t>
            </a:r>
            <a:r>
              <a:rPr lang="zh-CN" altLang="en-US" dirty="0" smtClean="0"/>
              <a:t>进制</a:t>
            </a:r>
            <a:endParaRPr lang="en-US" altLang="zh-CN" dirty="0" smtClean="0"/>
          </a:p>
          <a:p>
            <a:r>
              <a:rPr lang="zh-CN" altLang="en-US" dirty="0" smtClean="0"/>
              <a:t>时</a:t>
            </a:r>
            <a:r>
              <a:rPr lang="en-US" altLang="zh-CN" dirty="0" smtClean="0">
                <a:sym typeface="Wingdings" pitchFamily="2" charset="2"/>
              </a:rPr>
              <a:t></a:t>
            </a:r>
            <a:r>
              <a:rPr lang="zh-CN" altLang="en-US" dirty="0" smtClean="0"/>
              <a:t>分</a:t>
            </a:r>
            <a:r>
              <a:rPr lang="en-US" altLang="zh-CN" dirty="0" smtClean="0">
                <a:sym typeface="Wingdings" pitchFamily="2" charset="2"/>
              </a:rPr>
              <a:t></a:t>
            </a:r>
            <a:r>
              <a:rPr lang="zh-CN" altLang="en-US" dirty="0" smtClean="0"/>
              <a:t>秒之间</a:t>
            </a:r>
            <a:r>
              <a:rPr lang="zh-CN" altLang="en-US" dirty="0" smtClean="0">
                <a:solidFill>
                  <a:srgbClr val="FF0000"/>
                </a:solidFill>
              </a:rPr>
              <a:t>异步</a:t>
            </a:r>
            <a:r>
              <a:rPr lang="zh-CN" altLang="en-US" dirty="0" smtClean="0"/>
              <a:t>进位的关系。</a:t>
            </a:r>
            <a:endParaRPr lang="en-US" altLang="zh-CN" dirty="0" smtClean="0"/>
          </a:p>
          <a:p>
            <a:r>
              <a:rPr lang="zh-CN" altLang="en-US" dirty="0" smtClean="0"/>
              <a:t>本设计要求显示       </a:t>
            </a:r>
            <a:r>
              <a:rPr lang="zh-CN" altLang="en-US" dirty="0" smtClean="0">
                <a:solidFill>
                  <a:srgbClr val="FF0000"/>
                </a:solidFill>
              </a:rPr>
              <a:t>时：分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3439"/>
            <a:ext cx="8410390" cy="315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循环计数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726976"/>
          </a:xfrm>
        </p:spPr>
        <p:txBody>
          <a:bodyPr/>
          <a:lstStyle/>
          <a:p>
            <a:pPr fontAlgn="t"/>
            <a:r>
              <a:rPr lang="zh-CN" altLang="en-US" dirty="0" smtClean="0"/>
              <a:t>说到计数，我们应该立刻想到</a:t>
            </a:r>
            <a:r>
              <a:rPr lang="en-US" altLang="zh-CN" dirty="0" smtClean="0"/>
              <a:t>161</a:t>
            </a:r>
            <a:r>
              <a:rPr lang="zh-CN" altLang="en-US" dirty="0" smtClean="0"/>
              <a:t>计数器芯片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1504"/>
            <a:ext cx="27241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94" y="1844824"/>
            <a:ext cx="5563502" cy="309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循环计数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726976"/>
          </a:xfrm>
        </p:spPr>
        <p:txBody>
          <a:bodyPr/>
          <a:lstStyle/>
          <a:p>
            <a:pPr fontAlgn="t"/>
            <a:r>
              <a:rPr lang="en-US" altLang="zh-CN" dirty="0" smtClean="0"/>
              <a:t>161</a:t>
            </a:r>
            <a:r>
              <a:rPr lang="zh-CN" altLang="en-US" dirty="0" smtClean="0"/>
              <a:t>的基本计数电路，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进制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7"/>
            <a:ext cx="57816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任意进制的两种接法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2833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8906"/>
            <a:ext cx="4308292" cy="280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60</a:t>
            </a:r>
            <a:r>
              <a:rPr lang="zh-CN" altLang="en-US" dirty="0" smtClean="0"/>
              <a:t>进</a:t>
            </a:r>
            <a:r>
              <a:rPr lang="zh-CN" altLang="en-US" dirty="0" smtClean="0"/>
              <a:t>制       </a:t>
            </a:r>
            <a:r>
              <a:rPr lang="en-US" altLang="zh-CN" dirty="0" smtClean="0"/>
              <a:t>00-09-10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1296144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位，应该用</a:t>
            </a:r>
            <a:r>
              <a:rPr lang="en-US" altLang="zh-CN" dirty="0" smtClean="0"/>
              <a:t>2</a:t>
            </a:r>
            <a:r>
              <a:rPr lang="zh-CN" altLang="en-US" dirty="0" smtClean="0"/>
              <a:t>片</a:t>
            </a:r>
            <a:r>
              <a:rPr lang="en-US" altLang="zh-CN" dirty="0" smtClean="0"/>
              <a:t>161</a:t>
            </a:r>
            <a:r>
              <a:rPr lang="zh-CN" altLang="en-US" dirty="0" smtClean="0"/>
              <a:t>芯片，个位是</a:t>
            </a:r>
            <a:r>
              <a:rPr lang="en-US" altLang="zh-CN" dirty="0" smtClean="0"/>
              <a:t>10</a:t>
            </a:r>
            <a:r>
              <a:rPr lang="zh-CN" altLang="en-US" dirty="0" smtClean="0"/>
              <a:t>进制，十位是</a:t>
            </a:r>
            <a:r>
              <a:rPr lang="en-US" altLang="zh-CN" dirty="0" smtClean="0"/>
              <a:t>6</a:t>
            </a:r>
            <a:r>
              <a:rPr lang="zh-CN" altLang="en-US" dirty="0" smtClean="0"/>
              <a:t>进制。</a:t>
            </a:r>
            <a:endParaRPr lang="en-US" altLang="zh-CN" dirty="0" smtClean="0"/>
          </a:p>
          <a:p>
            <a:r>
              <a:rPr lang="zh-CN" altLang="en-US" b="1" dirty="0" smtClean="0"/>
              <a:t>高位的计数脉冲由低位提供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（对于</a:t>
            </a:r>
            <a:r>
              <a:rPr lang="en-US" altLang="zh-CN" dirty="0" smtClean="0"/>
              <a:t>60</a:t>
            </a:r>
            <a:r>
              <a:rPr lang="zh-CN" altLang="en-US" dirty="0" smtClean="0"/>
              <a:t>进制来说，</a:t>
            </a:r>
            <a:r>
              <a:rPr lang="zh-CN" altLang="en-US" dirty="0" smtClean="0">
                <a:solidFill>
                  <a:srgbClr val="FF0000"/>
                </a:solidFill>
              </a:rPr>
              <a:t>最多显示到</a:t>
            </a:r>
            <a:r>
              <a:rPr lang="en-US" altLang="zh-CN" dirty="0" smtClean="0">
                <a:solidFill>
                  <a:srgbClr val="FF0000"/>
                </a:solidFill>
              </a:rPr>
              <a:t>59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en-US" altLang="zh-CN" dirty="0" smtClean="0"/>
              <a:t>0</a:t>
            </a:r>
            <a:r>
              <a:rPr lang="zh-CN" altLang="en-US" dirty="0" smtClean="0"/>
              <a:t>”的计数脉冲由外部提供，</a:t>
            </a:r>
            <a:r>
              <a:rPr lang="en-US" altLang="zh-CN" dirty="0" smtClean="0"/>
              <a:t>1Hz</a:t>
            </a:r>
            <a:r>
              <a:rPr lang="zh-CN" altLang="en-US" dirty="0" smtClean="0"/>
              <a:t>，“</a:t>
            </a:r>
            <a:r>
              <a:rPr lang="en-US" altLang="zh-CN" dirty="0" smtClean="0"/>
              <a:t>6</a:t>
            </a:r>
            <a:r>
              <a:rPr lang="zh-CN" altLang="en-US" dirty="0" smtClean="0"/>
              <a:t>”的脉冲由“</a:t>
            </a:r>
            <a:r>
              <a:rPr lang="en-US" altLang="zh-CN" dirty="0"/>
              <a:t>0</a:t>
            </a:r>
            <a:r>
              <a:rPr lang="zh-CN" altLang="en-US" dirty="0" smtClean="0"/>
              <a:t>”提供。</a:t>
            </a:r>
            <a:r>
              <a:rPr lang="en-US" altLang="zh-CN" dirty="0" smtClean="0"/>
              <a:t>(</a:t>
            </a:r>
            <a:r>
              <a:rPr lang="zh-CN" altLang="en-US" b="1" dirty="0" smtClean="0">
                <a:solidFill>
                  <a:srgbClr val="FF0000"/>
                </a:solidFill>
              </a:rPr>
              <a:t>通过</a:t>
            </a:r>
            <a:r>
              <a:rPr lang="en-US" altLang="zh-CN" b="1" dirty="0" smtClean="0">
                <a:solidFill>
                  <a:srgbClr val="FF0000"/>
                </a:solidFill>
              </a:rPr>
              <a:t>U1:C</a:t>
            </a:r>
            <a:r>
              <a:rPr lang="zh-CN" altLang="en-US" b="1" dirty="0" smtClean="0">
                <a:solidFill>
                  <a:srgbClr val="FF0000"/>
                </a:solidFill>
              </a:rPr>
              <a:t>的</a:t>
            </a:r>
            <a:r>
              <a:rPr lang="en-US" altLang="zh-CN" b="1" dirty="0" smtClean="0">
                <a:solidFill>
                  <a:srgbClr val="FF0000"/>
                </a:solidFill>
              </a:rPr>
              <a:t>8</a:t>
            </a:r>
            <a:r>
              <a:rPr lang="zh-CN" altLang="en-US" b="1" dirty="0" smtClean="0">
                <a:solidFill>
                  <a:srgbClr val="FF0000"/>
                </a:solidFill>
              </a:rPr>
              <a:t>号脚的电平变化来理解进位脉冲的关系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358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438</TotalTime>
  <Words>1433</Words>
  <Application>Microsoft Office PowerPoint</Application>
  <PresentationFormat>全屏显示(4:3)</PresentationFormat>
  <Paragraphs>234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NewsPrint</vt:lpstr>
      <vt:lpstr>数字钟课程设计</vt:lpstr>
      <vt:lpstr>课堂纪律</vt:lpstr>
      <vt:lpstr>课程设计时间安排</vt:lpstr>
      <vt:lpstr>第一部分：原理分析</vt:lpstr>
      <vt:lpstr>PowerPoint 演示文稿</vt:lpstr>
      <vt:lpstr>循环计数</vt:lpstr>
      <vt:lpstr>循环计数</vt:lpstr>
      <vt:lpstr>任意进制的两种接法</vt:lpstr>
      <vt:lpstr>60进制       00-09-10</vt:lpstr>
      <vt:lpstr>24进制</vt:lpstr>
      <vt:lpstr>24+60</vt:lpstr>
      <vt:lpstr>数字的显示</vt:lpstr>
      <vt:lpstr>扫描法显示7段4位数码管</vt:lpstr>
      <vt:lpstr>扫描法显示7段4位数码管</vt:lpstr>
      <vt:lpstr>扫描法显示7段4位数码管</vt:lpstr>
      <vt:lpstr>扫描法显示7段4位数码管</vt:lpstr>
      <vt:lpstr>PowerPoint 演示文稿</vt:lpstr>
      <vt:lpstr>PowerPoint 演示文稿</vt:lpstr>
      <vt:lpstr>PowerPoint 演示文稿</vt:lpstr>
      <vt:lpstr>PowerPoint 演示文稿</vt:lpstr>
      <vt:lpstr>第二部分：软件仿真</vt:lpstr>
      <vt:lpstr>Proteus操作讲解</vt:lpstr>
      <vt:lpstr>第三部分：面包板搭建电路</vt:lpstr>
      <vt:lpstr>面包板介绍</vt:lpstr>
      <vt:lpstr>工具介绍</vt:lpstr>
      <vt:lpstr>电路搭建原则</vt:lpstr>
      <vt:lpstr>电路搭建原则</vt:lpstr>
      <vt:lpstr>模块搭建顺序</vt:lpstr>
      <vt:lpstr>模块搭建顺序</vt:lpstr>
      <vt:lpstr>模块搭建顺序</vt:lpstr>
      <vt:lpstr>模块搭建顺序</vt:lpstr>
      <vt:lpstr>正面案列</vt:lpstr>
      <vt:lpstr>反面案列</vt:lpstr>
      <vt:lpstr>评分标准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数字钟课程设计</dc:title>
  <dc:creator>hp</dc:creator>
  <cp:lastModifiedBy>hp</cp:lastModifiedBy>
  <cp:revision>38</cp:revision>
  <dcterms:created xsi:type="dcterms:W3CDTF">2018-01-05T08:17:12Z</dcterms:created>
  <dcterms:modified xsi:type="dcterms:W3CDTF">2019-02-24T11:45:43Z</dcterms:modified>
</cp:coreProperties>
</file>